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7">
  <p:sldMasterIdLst>
    <p:sldMasterId id="2147483882" r:id="rId1"/>
  </p:sldMasterIdLst>
  <p:notesMasterIdLst>
    <p:notesMasterId r:id="rId26"/>
  </p:notesMasterIdLst>
  <p:sldIdLst>
    <p:sldId id="256" r:id="rId2"/>
    <p:sldId id="258" r:id="rId3"/>
    <p:sldId id="308" r:id="rId4"/>
    <p:sldId id="259" r:id="rId5"/>
    <p:sldId id="341" r:id="rId6"/>
    <p:sldId id="342" r:id="rId7"/>
    <p:sldId id="343" r:id="rId8"/>
    <p:sldId id="262" r:id="rId9"/>
    <p:sldId id="265" r:id="rId10"/>
    <p:sldId id="263" r:id="rId11"/>
    <p:sldId id="332" r:id="rId12"/>
    <p:sldId id="344" r:id="rId13"/>
    <p:sldId id="334" r:id="rId14"/>
    <p:sldId id="345" r:id="rId15"/>
    <p:sldId id="346" r:id="rId16"/>
    <p:sldId id="333" r:id="rId17"/>
    <p:sldId id="340" r:id="rId18"/>
    <p:sldId id="347" r:id="rId19"/>
    <p:sldId id="348" r:id="rId20"/>
    <p:sldId id="349" r:id="rId21"/>
    <p:sldId id="339" r:id="rId22"/>
    <p:sldId id="350" r:id="rId23"/>
    <p:sldId id="351" r:id="rId24"/>
    <p:sldId id="294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DEBD8100-770C-44A2-9789-215DB44A21DB}">
          <p14:sldIdLst>
            <p14:sldId id="256"/>
            <p14:sldId id="258"/>
            <p14:sldId id="308"/>
            <p14:sldId id="259"/>
            <p14:sldId id="341"/>
            <p14:sldId id="342"/>
            <p14:sldId id="343"/>
            <p14:sldId id="262"/>
            <p14:sldId id="265"/>
            <p14:sldId id="263"/>
            <p14:sldId id="332"/>
            <p14:sldId id="344"/>
            <p14:sldId id="334"/>
            <p14:sldId id="345"/>
            <p14:sldId id="346"/>
            <p14:sldId id="333"/>
            <p14:sldId id="340"/>
            <p14:sldId id="347"/>
            <p14:sldId id="348"/>
            <p14:sldId id="349"/>
            <p14:sldId id="339"/>
            <p14:sldId id="350"/>
            <p14:sldId id="351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06" autoAdjust="0"/>
    <p:restoredTop sz="94038" autoAdjust="0"/>
  </p:normalViewPr>
  <p:slideViewPr>
    <p:cSldViewPr snapToGrid="0">
      <p:cViewPr varScale="1">
        <p:scale>
          <a:sx n="85" d="100"/>
          <a:sy n="85" d="100"/>
        </p:scale>
        <p:origin x="45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jpeg>
</file>

<file path=ppt/media/image10.png>
</file>

<file path=ppt/media/image2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3304D-7467-4B63-90A4-629DA331E3B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554DE8-3820-4A2E-BDF4-BD8F5DC36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586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4DE8-3820-4A2E-BDF4-BD8F5DC36A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58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4DE8-3820-4A2E-BDF4-BD8F5DC36A2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957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980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720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474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1958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925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6173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407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0540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052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236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64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298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783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155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965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605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963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58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  <p:sldLayoutId id="2147483894" r:id="rId12"/>
    <p:sldLayoutId id="2147483895" r:id="rId13"/>
    <p:sldLayoutId id="2147483896" r:id="rId14"/>
    <p:sldLayoutId id="2147483897" r:id="rId15"/>
    <p:sldLayoutId id="2147483898" r:id="rId16"/>
    <p:sldLayoutId id="214748389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2.vsd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.vsd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.vsd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Visio_Drawing1.vsd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8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4FF09-9750-4514-BE71-9F775E8E86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5983" y="103239"/>
            <a:ext cx="9440034" cy="4675237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b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FINAL YEAR PROJECT DEFENSE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HANDWRITTEN DIGIT RECOGNIZATION</a:t>
            </a:r>
            <a:br>
              <a:rPr lang="en-US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USING CONVOLUTION NEURAL NETWORK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TO: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INFORMATION TECHNOLOGY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HIMALAYA COLLEGE OF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5EA3F8-1020-4A1E-8FFF-790609AABA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2766" y="5161935"/>
            <a:ext cx="4966468" cy="1592826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BY:</a:t>
            </a:r>
          </a:p>
          <a:p>
            <a:pPr algn="ctr"/>
            <a:r>
              <a:rPr lang="en-US" sz="1800" b="1" dirty="0">
                <a:latin typeface="Times New Roman"/>
                <a:cs typeface="Times New Roman"/>
              </a:rPr>
              <a:t>Ashok Kumar Shrestha(20938/075)</a:t>
            </a:r>
          </a:p>
          <a:p>
            <a:pPr algn="ctr"/>
            <a:r>
              <a:rPr lang="en-US" sz="1800" b="1" dirty="0">
                <a:latin typeface="Times New Roman"/>
                <a:cs typeface="Times New Roman"/>
              </a:rPr>
              <a:t>Bikesh Gamal(20942/075)</a:t>
            </a:r>
          </a:p>
          <a:p>
            <a:pPr algn="ctr"/>
            <a:r>
              <a:rPr lang="en-US" sz="1800" b="1" dirty="0">
                <a:latin typeface="Times New Roman"/>
                <a:cs typeface="Times New Roman"/>
              </a:rPr>
              <a:t>Hemanta  </a:t>
            </a:r>
            <a:r>
              <a:rPr lang="en-US" sz="1800" b="1" dirty="0" err="1">
                <a:latin typeface="Times New Roman"/>
                <a:cs typeface="Times New Roman"/>
              </a:rPr>
              <a:t>Sunuwar</a:t>
            </a:r>
            <a:r>
              <a:rPr lang="en-US" sz="1800" b="1" dirty="0">
                <a:latin typeface="Times New Roman"/>
                <a:cs typeface="Times New Roman"/>
              </a:rPr>
              <a:t>(20948/075)</a:t>
            </a:r>
          </a:p>
          <a:p>
            <a:endParaRPr lang="en-US" sz="1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75972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93A7D-F0AC-4068-89F4-3AE6599E3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461"/>
          </a:xfrm>
        </p:spPr>
        <p:txBody>
          <a:bodyPr>
            <a:normAutofit/>
          </a:bodyPr>
          <a:lstStyle/>
          <a:p>
            <a:pPr algn="l"/>
            <a:r>
              <a:rPr lang="en-US" sz="4400" b="1" dirty="0">
                <a:latin typeface="Times New Roman"/>
                <a:cs typeface="Times New Roman"/>
              </a:rPr>
              <a:t>Non 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1ED30-F2D3-4DB4-B6FD-5BF385F30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555" y="1290516"/>
            <a:ext cx="10515600" cy="5670120"/>
          </a:xfrm>
        </p:spPr>
        <p:txBody>
          <a:bodyPr>
            <a:normAutofit lnSpcReduction="10000"/>
          </a:bodyPr>
          <a:lstStyle/>
          <a:p>
            <a:pPr lv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Performance: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This system of handwritten digit recognition should be able to provide a prediction of respective handwritten digits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Scalability: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 The system is scalable to provide many features such as handwritten character recognition, number plate recognition, postal mail sorting, etc.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Usability: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 The application will have a user-friendly interface so a user should understand and use it.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Interface: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This project will have a friendly user interface.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Maintainability: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The system needs to be maintained. The analysis procedure in this project’s system needs to be carried out to increase the precision of the system.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946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1AF97AC-1B3F-0612-7678-5B25DA979C53}"/>
              </a:ext>
            </a:extLst>
          </p:cNvPr>
          <p:cNvSpPr txBox="1"/>
          <p:nvPr/>
        </p:nvSpPr>
        <p:spPr>
          <a:xfrm>
            <a:off x="704194" y="503760"/>
            <a:ext cx="97430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Feasibility study</a:t>
            </a:r>
            <a:endParaRPr lang="en-US" sz="32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5222E2-3EF6-662D-F999-0BD9F2303279}"/>
              </a:ext>
            </a:extLst>
          </p:cNvPr>
          <p:cNvSpPr txBox="1"/>
          <p:nvPr/>
        </p:nvSpPr>
        <p:spPr>
          <a:xfrm>
            <a:off x="630621" y="1088535"/>
            <a:ext cx="11298620" cy="44130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Technical feasibility: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 tools and software product required to develop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HDR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system is available on the internet it does not require a special environment to execute it needs jupyter notebook IDE. </a:t>
            </a:r>
          </a:p>
          <a:p>
            <a:pPr marL="285750" marR="0" indent="-28575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Operational feasibility: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 user interface and resulting interface are easy to understand thus it is operationally feasible.</a:t>
            </a:r>
          </a:p>
          <a:p>
            <a:pPr marL="285750" marR="0" indent="-28575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Economic feasibility: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 system requires a python developer and flutter developer. So, the proposed system will be economically feasible</a:t>
            </a:r>
          </a:p>
          <a:p>
            <a:pPr marL="285750" marR="0" indent="-28575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02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ACD3CD-99D1-3F09-1AC9-17FCF5EACA22}"/>
              </a:ext>
            </a:extLst>
          </p:cNvPr>
          <p:cNvSpPr txBox="1"/>
          <p:nvPr/>
        </p:nvSpPr>
        <p:spPr>
          <a:xfrm>
            <a:off x="620110" y="577333"/>
            <a:ext cx="87025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CD91A611-A9B2-4BA0-8315-FFB9CD2579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0179" y="1223663"/>
            <a:ext cx="149596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Rectangle 12">
            <a:extLst>
              <a:ext uri="{FF2B5EF4-FFF2-40B4-BE49-F238E27FC236}">
                <a16:creationId xmlns:a16="http://schemas.microsoft.com/office/drawing/2014/main" id="{E7B00C9E-5434-5CA2-1256-466E5E25E0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217" y="1615440"/>
            <a:ext cx="17331654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0FA9694-F958-C3D0-FB23-6572F0A58F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7485876"/>
              </p:ext>
            </p:extLst>
          </p:nvPr>
        </p:nvGraphicFramePr>
        <p:xfrm>
          <a:off x="1670179" y="1269383"/>
          <a:ext cx="8449181" cy="5329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Visio" r:id="rId3" imgW="8296398" imgH="5772281" progId="Visio.Drawing.15">
                  <p:embed/>
                </p:oleObj>
              </mc:Choice>
              <mc:Fallback>
                <p:oleObj name="Visio" r:id="rId3" imgW="8296398" imgH="5772281" progId="Visio.Drawing.15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0179" y="1269383"/>
                        <a:ext cx="8449181" cy="53295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4035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6259A-00D4-E7C6-FB79-260C4B2817A6}"/>
              </a:ext>
            </a:extLst>
          </p:cNvPr>
          <p:cNvSpPr txBox="1"/>
          <p:nvPr/>
        </p:nvSpPr>
        <p:spPr>
          <a:xfrm>
            <a:off x="788276" y="59835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Sequence Diagram</a:t>
            </a:r>
            <a:endParaRPr lang="en-US" sz="3600" b="1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FA015AB-381A-0112-D137-93755D0F2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8492" y="1371600"/>
            <a:ext cx="1475544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2F04841-0A0A-C04C-5F07-CB8A56D1CF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3472865"/>
              </p:ext>
            </p:extLst>
          </p:nvPr>
        </p:nvGraphicFramePr>
        <p:xfrm>
          <a:off x="3185160" y="1244684"/>
          <a:ext cx="7193280" cy="54913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1" name="Visio" r:id="rId3" imgW="6629551" imgH="5767614" progId="Visio.Drawing.15">
                  <p:embed/>
                </p:oleObj>
              </mc:Choice>
              <mc:Fallback>
                <p:oleObj name="Visio" r:id="rId3" imgW="6629551" imgH="576761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85160" y="1244684"/>
                        <a:ext cx="7193280" cy="549139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2902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6259A-00D4-E7C6-FB79-260C4B2817A6}"/>
              </a:ext>
            </a:extLst>
          </p:cNvPr>
          <p:cNvSpPr txBox="1"/>
          <p:nvPr/>
        </p:nvSpPr>
        <p:spPr>
          <a:xfrm>
            <a:off x="788276" y="59835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Activity Diagram</a:t>
            </a:r>
            <a:endParaRPr lang="en-US" sz="3600" b="1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96CFB152-5B01-1DA8-5EA9-0EE17C167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48003" y="176212"/>
            <a:ext cx="1271090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0BECA83D-EAF9-4678-B5DF-11AC29C9DC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6819" y="44132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2B2F6314-5B92-4C2F-BB8C-64F2645B7A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9667" y="25784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400572E-AA3C-4359-B644-9A8D7994DD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5423582"/>
              </p:ext>
            </p:extLst>
          </p:nvPr>
        </p:nvGraphicFramePr>
        <p:xfrm>
          <a:off x="3669667" y="257840"/>
          <a:ext cx="5062538" cy="6510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1" name="Visio" r:id="rId3" imgW="5062657" imgH="6510564" progId="Visio.Drawing.15">
                  <p:embed/>
                </p:oleObj>
              </mc:Choice>
              <mc:Fallback>
                <p:oleObj name="Visio" r:id="rId3" imgW="5062657" imgH="6510564" progId="Visio.Drawing.15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69667" y="257840"/>
                        <a:ext cx="5062538" cy="65103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4590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6259A-00D4-E7C6-FB79-260C4B2817A6}"/>
              </a:ext>
            </a:extLst>
          </p:cNvPr>
          <p:cNvSpPr txBox="1"/>
          <p:nvPr/>
        </p:nvSpPr>
        <p:spPr>
          <a:xfrm>
            <a:off x="788276" y="59835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Dataset</a:t>
            </a:r>
            <a:endParaRPr lang="en-US" sz="36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48C640-0331-4549-9654-FB88627BD107}"/>
              </a:ext>
            </a:extLst>
          </p:cNvPr>
          <p:cNvSpPr txBox="1"/>
          <p:nvPr/>
        </p:nvSpPr>
        <p:spPr>
          <a:xfrm>
            <a:off x="788275" y="1617784"/>
            <a:ext cx="103955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Dataset  is a collection of images or other types of data used for training and testing the network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Dataset  is typically divided into two parts: a training set and a test set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Each  digit is represented as a 28x28 grayscale image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in dataset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Consists  of a set of 70,000 28x28 grayscale images of handwritten digits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94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ACD3CD-99D1-3F09-1AC9-17FCF5EACA22}"/>
              </a:ext>
            </a:extLst>
          </p:cNvPr>
          <p:cNvSpPr txBox="1"/>
          <p:nvPr/>
        </p:nvSpPr>
        <p:spPr>
          <a:xfrm>
            <a:off x="620110" y="577333"/>
            <a:ext cx="87025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Architectural Design</a:t>
            </a: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3E18B8-475B-425F-BBAB-7D5206B09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837" y="1223663"/>
            <a:ext cx="11079385" cy="5137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56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4E74E6-BCD7-7F0C-947D-57EEB8992333}"/>
              </a:ext>
            </a:extLst>
          </p:cNvPr>
          <p:cNvSpPr txBox="1"/>
          <p:nvPr/>
        </p:nvSpPr>
        <p:spPr>
          <a:xfrm>
            <a:off x="966952" y="325821"/>
            <a:ext cx="10164468" cy="5679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</a:pPr>
            <a:r>
              <a:rPr lang="en-US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Algorithm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Step1: Collect and prepare the dataset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Step2: Build the CNN model</a:t>
            </a:r>
            <a:endParaRPr lang="en-US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.1 Implement convolution layer</a:t>
            </a:r>
            <a:endParaRPr lang="en-US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.2 Implement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Activation layer</a:t>
            </a:r>
            <a:endParaRPr lang="en-US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.3 Implement pooling layer</a:t>
            </a:r>
            <a:endParaRPr lang="en-US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.4 Implement fully-connected layer</a:t>
            </a:r>
            <a:endParaRPr lang="en-US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Step 3: Train the CNN model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Step 4: Convert the model to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tflite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format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Step 5:Integrate the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tflite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model into the flutter app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Step 6: Build a user interface</a:t>
            </a:r>
          </a:p>
        </p:txBody>
      </p:sp>
    </p:spTree>
    <p:extLst>
      <p:ext uri="{BB962C8B-B14F-4D97-AF65-F5344CB8AC3E}">
        <p14:creationId xmlns:p14="http://schemas.microsoft.com/office/powerpoint/2010/main" val="1283758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4E74E6-BCD7-7F0C-947D-57EEB8992333}"/>
              </a:ext>
            </a:extLst>
          </p:cNvPr>
          <p:cNvSpPr txBox="1"/>
          <p:nvPr/>
        </p:nvSpPr>
        <p:spPr>
          <a:xfrm>
            <a:off x="966952" y="325821"/>
            <a:ext cx="101644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Tools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5BD737-D57C-40A1-B591-635759B0D82C}"/>
              </a:ext>
            </a:extLst>
          </p:cNvPr>
          <p:cNvSpPr txBox="1"/>
          <p:nvPr/>
        </p:nvSpPr>
        <p:spPr>
          <a:xfrm>
            <a:off x="808892" y="1512277"/>
            <a:ext cx="10416156" cy="3575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Frontend Tools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marR="0" lvl="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Flutter SDK: This is the main development tool used to build the user interface and the app's front end.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285750" marR="0" lvl="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Dart programming language: This is the language used to write the Flutter app's front-end code.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285750" marR="0" lvl="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TensorFlow Lite: This is a lightweight version of the Tensorflow library, which can be used to run the trained CNN model on the mobile device's front end.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285750" marR="0" lvl="0" indent="-28575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Canvas: This is a built-in widget in Flutter that can be used to draw the user's handwritten digits on the screen.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6959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4E74E6-BCD7-7F0C-947D-57EEB8992333}"/>
              </a:ext>
            </a:extLst>
          </p:cNvPr>
          <p:cNvSpPr txBox="1"/>
          <p:nvPr/>
        </p:nvSpPr>
        <p:spPr>
          <a:xfrm>
            <a:off x="966952" y="325821"/>
            <a:ext cx="10164468" cy="1506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</a:pPr>
            <a:r>
              <a:rPr lang="en-US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Implementation tools</a:t>
            </a:r>
          </a:p>
          <a:p>
            <a:pPr marL="0" marR="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</a:pPr>
            <a:endParaRPr lang="en-US" sz="32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5BD737-D57C-40A1-B591-635759B0D82C}"/>
              </a:ext>
            </a:extLst>
          </p:cNvPr>
          <p:cNvSpPr txBox="1"/>
          <p:nvPr/>
        </p:nvSpPr>
        <p:spPr>
          <a:xfrm>
            <a:off x="808892" y="1512277"/>
            <a:ext cx="10416156" cy="1616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Backend Tools</a:t>
            </a:r>
          </a:p>
          <a:p>
            <a:pPr marL="285750" marR="0" indent="-28575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	Python: This is the main programming language used to build the CNN model for digit recognition.</a:t>
            </a:r>
          </a:p>
          <a:p>
            <a:pPr marL="285750" marR="0" indent="-28575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	Keras: These are popular deep-learning frameworks that can be used to build and train the CNN model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135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66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1DBB1-FCDF-497D-9A94-2D7C5A630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08987" cy="114170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FA5DE-16D4-4CC4-BD8C-17E9CBF17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3665"/>
            <a:ext cx="10515600" cy="4612979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400" dirty="0"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6A633C-B595-1191-0E6E-880B8D80A478}"/>
              </a:ext>
            </a:extLst>
          </p:cNvPr>
          <p:cNvSpPr txBox="1"/>
          <p:nvPr/>
        </p:nvSpPr>
        <p:spPr>
          <a:xfrm>
            <a:off x="838200" y="1352056"/>
            <a:ext cx="10137475" cy="4457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HDR is the process of identifying and classifying digits written by humans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This project is designed to recognize handwritten digits using CNN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 system will use a convolution neural network</a:t>
            </a:r>
            <a:endParaRPr lang="en-US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Convolutional Neural Network is a deep learning technique to classify input automatically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HDR has been a popular research area for many years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 Flutter framework is used for the development of the mobile application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Machine learning model is trained using Python libraries such as TensorFlow.</a:t>
            </a:r>
          </a:p>
        </p:txBody>
      </p:sp>
    </p:spTree>
    <p:extLst>
      <p:ext uri="{BB962C8B-B14F-4D97-AF65-F5344CB8AC3E}">
        <p14:creationId xmlns:p14="http://schemas.microsoft.com/office/powerpoint/2010/main" val="223894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4E74E6-BCD7-7F0C-947D-57EEB8992333}"/>
              </a:ext>
            </a:extLst>
          </p:cNvPr>
          <p:cNvSpPr txBox="1"/>
          <p:nvPr/>
        </p:nvSpPr>
        <p:spPr>
          <a:xfrm>
            <a:off x="966952" y="325821"/>
            <a:ext cx="10164468" cy="1506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</a:pPr>
            <a:r>
              <a:rPr lang="en-US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Testing </a:t>
            </a:r>
          </a:p>
          <a:p>
            <a:pPr marL="0" marR="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</a:pPr>
            <a:endParaRPr lang="en-US" sz="32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9B6305-8A51-44E2-94AD-6132D2591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627" y="325821"/>
            <a:ext cx="5910719" cy="646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43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C57CF5D-D44A-DBB0-F011-6890803EB325}"/>
              </a:ext>
            </a:extLst>
          </p:cNvPr>
          <p:cNvSpPr txBox="1"/>
          <p:nvPr/>
        </p:nvSpPr>
        <p:spPr>
          <a:xfrm>
            <a:off x="447869" y="205190"/>
            <a:ext cx="11271166" cy="378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36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Conclusion and Future Recommendation</a:t>
            </a:r>
          </a:p>
          <a:p>
            <a:pPr marL="0" marR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Conclusion</a:t>
            </a:r>
            <a:endParaRPr lang="en-US" sz="2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0" indent="-34290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Building a handwritten digit recognition system using CNN in flutter is a complex task that involves both front-end development and back-end development</a:t>
            </a:r>
          </a:p>
          <a:p>
            <a:pPr marL="342900" marR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Overall building a handwritten digit using CNN in flutter requires a combination of machine learning and mobile app development skill.</a:t>
            </a:r>
          </a:p>
        </p:txBody>
      </p:sp>
    </p:spTree>
    <p:extLst>
      <p:ext uri="{BB962C8B-B14F-4D97-AF65-F5344CB8AC3E}">
        <p14:creationId xmlns:p14="http://schemas.microsoft.com/office/powerpoint/2010/main" val="4195075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C57CF5D-D44A-DBB0-F011-6890803EB325}"/>
              </a:ext>
            </a:extLst>
          </p:cNvPr>
          <p:cNvSpPr txBox="1"/>
          <p:nvPr/>
        </p:nvSpPr>
        <p:spPr>
          <a:xfrm>
            <a:off x="447869" y="205190"/>
            <a:ext cx="11271166" cy="4581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36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Conclusion and Future Recommendation</a:t>
            </a:r>
          </a:p>
          <a:p>
            <a:pPr marR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800" b="1" dirty="0"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Future recommendation</a:t>
            </a:r>
          </a:p>
          <a:p>
            <a:pPr marL="342900" marR="0" indent="-34290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This handwritten digit recognition can be expanded to recognize multiple digits at once</a:t>
            </a:r>
          </a:p>
          <a:p>
            <a:pPr marL="342900" marR="0" indent="-34290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Handwritten digit recognition can be expanded to recognize the digits written in multiple languages.</a:t>
            </a:r>
          </a:p>
          <a:p>
            <a:pPr marL="342900" marR="0" indent="-34290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integrated with another technology like a character recognizer to help in identifying the number plates of the vehicle</a:t>
            </a:r>
          </a:p>
        </p:txBody>
      </p:sp>
    </p:spTree>
    <p:extLst>
      <p:ext uri="{BB962C8B-B14F-4D97-AF65-F5344CB8AC3E}">
        <p14:creationId xmlns:p14="http://schemas.microsoft.com/office/powerpoint/2010/main" val="28703034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D684-CB31-4112-9BDA-FF9FF2392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2267" y="776816"/>
            <a:ext cx="8847466" cy="57996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video</a:t>
            </a:r>
          </a:p>
        </p:txBody>
      </p:sp>
      <p:pic>
        <p:nvPicPr>
          <p:cNvPr id="5" name="Handwritten Digit Recognition">
            <a:hlinkClick r:id="" action="ppaction://media"/>
            <a:extLst>
              <a:ext uri="{FF2B5EF4-FFF2-40B4-BE49-F238E27FC236}">
                <a16:creationId xmlns:a16="http://schemas.microsoft.com/office/drawing/2014/main" id="{278B9641-0DD0-44AF-B3EB-C3A25D9A22A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618" y="1566530"/>
            <a:ext cx="8046764" cy="4525874"/>
          </a:xfrm>
        </p:spPr>
      </p:pic>
    </p:spTree>
    <p:extLst>
      <p:ext uri="{BB962C8B-B14F-4D97-AF65-F5344CB8AC3E}">
        <p14:creationId xmlns:p14="http://schemas.microsoft.com/office/powerpoint/2010/main" val="704753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8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63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96B9C-A0CC-4B34-BB15-7EDBF3485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665" y="1242217"/>
            <a:ext cx="10712669" cy="4384141"/>
          </a:xfrm>
        </p:spPr>
        <p:txBody>
          <a:bodyPr>
            <a:normAutofit/>
          </a:bodyPr>
          <a:lstStyle/>
          <a:p>
            <a:pPr algn="ctr"/>
            <a:r>
              <a:rPr lang="en-US" sz="8800" b="1" dirty="0"/>
              <a:t>THANK YOU </a:t>
            </a:r>
            <a:br>
              <a:rPr lang="en-US" sz="8800" b="1" dirty="0"/>
            </a:br>
            <a:r>
              <a:rPr lang="en-US" sz="8800" b="1" dirty="0"/>
              <a:t>FOR </a:t>
            </a:r>
            <a:br>
              <a:rPr lang="en-US" sz="8800" b="1" dirty="0"/>
            </a:br>
            <a:r>
              <a:rPr lang="en-US" sz="8800" b="1" dirty="0"/>
              <a:t>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58051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66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FE3F1-D9E6-405C-A0DB-E0B74B320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613" y="764373"/>
            <a:ext cx="10252587" cy="1293028"/>
          </a:xfrm>
        </p:spPr>
        <p:txBody>
          <a:bodyPr/>
          <a:lstStyle/>
          <a:p>
            <a:pPr algn="l"/>
            <a:r>
              <a:rPr lang="en-US" b="1" dirty="0">
                <a:latin typeface="Times New Roman"/>
                <a:cs typeface="Calibri Light"/>
              </a:rPr>
              <a:t>PROBLEM STATEMENT</a:t>
            </a:r>
            <a:endParaRPr lang="en-US" b="1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9F75C-E44B-4904-AFB4-C6D8CA20B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33" y="1410887"/>
            <a:ext cx="9574160" cy="3662310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lvl="1"/>
            <a:endParaRPr lang="en-US" sz="2400" dirty="0">
              <a:latin typeface="Times New Roman"/>
              <a:cs typeface="Calibri"/>
            </a:endParaRPr>
          </a:p>
          <a:p>
            <a:pPr lvl="1">
              <a:lnSpc>
                <a:spcPct val="160000"/>
              </a:lnSpc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 problem is to classify handwritten digits</a:t>
            </a:r>
          </a:p>
          <a:p>
            <a:pPr lvl="1">
              <a:lnSpc>
                <a:spcPct val="160000"/>
              </a:lnSpc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 challenge is to develop an algorithm or a model that can accurately identify the digits despite variations in writing styles</a:t>
            </a:r>
          </a:p>
          <a:p>
            <a:pPr lvl="1">
              <a:lnSpc>
                <a:spcPct val="160000"/>
              </a:lnSpc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There are thousands of handwritten pictures to train models as a part of this problem statement</a:t>
            </a:r>
          </a:p>
          <a:p>
            <a:pPr lvl="1">
              <a:lnSpc>
                <a:spcPct val="160000"/>
              </a:lnSpc>
            </a:pPr>
            <a:r>
              <a:rPr lang="en-US" sz="2800" dirty="0">
                <a:latin typeface="Times New Roman" panose="02020603050405020304" pitchFamily="18" charset="0"/>
                <a:cs typeface="Mangal" panose="02040503050203030202" pitchFamily="18" charset="0"/>
              </a:rPr>
              <a:t>Noise and other factors can affect the appearance of HDR.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2400" dirty="0">
              <a:latin typeface="Times New Roman" panose="02020603050405020304" pitchFamily="18" charset="0"/>
              <a:cs typeface="Calibri" panose="020F0502020204030204"/>
            </a:endParaRP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984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2000">
              <a:schemeClr val="accent1">
                <a:lumMod val="60000"/>
                <a:lumOff val="40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84000">
              <a:schemeClr val="accent1">
                <a:lumMod val="45000"/>
                <a:lumOff val="55000"/>
              </a:schemeClr>
            </a:gs>
            <a:gs pos="20000">
              <a:schemeClr val="accent1">
                <a:lumMod val="30000"/>
                <a:lumOff val="7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A2C2B-5A7D-49A1-A3BC-6FBEE5A4C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884" y="764373"/>
            <a:ext cx="10444316" cy="1293028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2B5C7-8EE2-4A3C-9547-67BA40F62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403" y="1866899"/>
            <a:ext cx="10018713" cy="31242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just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To recognize digits from 0 - 9 drawn by the user and achieve correct results</a:t>
            </a:r>
          </a:p>
          <a:p>
            <a:pPr marL="342900" indent="-342900" algn="just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To recognize images of handwritten digits uploaded by the user.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en-US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848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2000">
              <a:schemeClr val="accent1">
                <a:lumMod val="60000"/>
                <a:lumOff val="40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84000">
              <a:schemeClr val="accent1">
                <a:lumMod val="45000"/>
                <a:lumOff val="55000"/>
              </a:schemeClr>
            </a:gs>
            <a:gs pos="20000">
              <a:schemeClr val="accent1">
                <a:lumMod val="30000"/>
                <a:lumOff val="7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A2C2B-5A7D-49A1-A3BC-6FBEE5A4C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884" y="764373"/>
            <a:ext cx="10444316" cy="1293028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2B5C7-8EE2-4A3C-9547-67BA40F62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403" y="1866899"/>
            <a:ext cx="10018713" cy="31242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HDR can also be extended to recognize digits on bank cheques</a:t>
            </a: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HDR system can also be used to automatically sort mail based on zip code</a:t>
            </a: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can also be used for signature verifications.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8839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2000">
              <a:schemeClr val="accent1">
                <a:lumMod val="60000"/>
                <a:lumOff val="40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84000">
              <a:schemeClr val="accent1">
                <a:lumMod val="45000"/>
                <a:lumOff val="55000"/>
              </a:schemeClr>
            </a:gs>
            <a:gs pos="20000">
              <a:schemeClr val="accent1">
                <a:lumMod val="30000"/>
                <a:lumOff val="7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A2C2B-5A7D-49A1-A3BC-6FBEE5A4C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884" y="764373"/>
            <a:ext cx="10444316" cy="1293028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2B5C7-8EE2-4A3C-9547-67BA40F62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403" y="1866899"/>
            <a:ext cx="10018713" cy="31242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It  can only recognize a single handwritten digit</a:t>
            </a: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Different  handwriting styles make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it difficult to recognize accurately</a:t>
            </a: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size and shape of digits can also affect recognition accuracy</a:t>
            </a: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Poor handwritten digits make recognition challenging.</a:t>
            </a:r>
            <a:endParaRPr lang="en-US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867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2000">
              <a:schemeClr val="accent1">
                <a:lumMod val="60000"/>
                <a:lumOff val="40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84000">
              <a:schemeClr val="accent1">
                <a:lumMod val="45000"/>
                <a:lumOff val="55000"/>
              </a:schemeClr>
            </a:gs>
            <a:gs pos="20000">
              <a:schemeClr val="accent1">
                <a:lumMod val="30000"/>
                <a:lumOff val="7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A2C2B-5A7D-49A1-A3BC-6FBEE5A4C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884" y="773704"/>
            <a:ext cx="10444316" cy="1293028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 Organization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3787A5-C73B-CCCC-BFA2-216381562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2761" y="2551471"/>
            <a:ext cx="14763514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E65654A-9CB5-B2FB-8775-6816A7E815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2960714"/>
              </p:ext>
            </p:extLst>
          </p:nvPr>
        </p:nvGraphicFramePr>
        <p:xfrm>
          <a:off x="2182760" y="2551471"/>
          <a:ext cx="7197213" cy="3532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Visio" r:id="rId3" imgW="6534208" imgH="3591175" progId="Visio.Drawing.15">
                  <p:embed/>
                </p:oleObj>
              </mc:Choice>
              <mc:Fallback>
                <p:oleObj name="Visio" r:id="rId3" imgW="6534208" imgH="359117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16318"/>
                      <a:stretch>
                        <a:fillRect/>
                      </a:stretch>
                    </p:blipFill>
                    <p:spPr bwMode="auto">
                      <a:xfrm>
                        <a:off x="2182760" y="2551471"/>
                        <a:ext cx="7197213" cy="35328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367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96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EB594-651E-45A3-86F4-F631F81A4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233" y="415292"/>
            <a:ext cx="7079226" cy="825679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5C18E-E393-45EB-B214-270506386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233" y="1240971"/>
            <a:ext cx="10515600" cy="2969693"/>
          </a:xfr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path path="rect">
              <a:fillToRect l="100000" t="100000"/>
            </a:path>
          </a:gra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  <a:p>
            <a:pPr marL="274320" lvl="0" indent="-285750"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should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draw digits and the system will predict the respective digit</a:t>
            </a:r>
          </a:p>
          <a:p>
            <a:pPr marL="274320" lvl="0" indent="-285750"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can upload image of handwritten digit and system can predict the respective result.</a:t>
            </a:r>
          </a:p>
        </p:txBody>
      </p:sp>
    </p:spTree>
    <p:extLst>
      <p:ext uri="{BB962C8B-B14F-4D97-AF65-F5344CB8AC3E}">
        <p14:creationId xmlns:p14="http://schemas.microsoft.com/office/powerpoint/2010/main" val="463855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50000">
              <a:schemeClr val="accent1">
                <a:lumMod val="60000"/>
                <a:lumOff val="4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EB9DC-EEDF-4ED0-BCA5-590E88837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625" y="730468"/>
            <a:ext cx="10515599" cy="55704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4000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Use Case 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4000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iagram</a:t>
            </a:r>
            <a:br>
              <a:rPr lang="en-US" sz="4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kern="1200" dirty="0">
              <a:latin typeface="Times New Roman"/>
              <a:cs typeface="Times New Roman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5F9B6F-7B47-4456-868A-B1F3B66B29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5469" y="-377364"/>
            <a:ext cx="17354098" cy="51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BA734D1B-2934-4F27-88AD-536FCA14A6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3099" y="730467"/>
            <a:ext cx="1646944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19">
            <a:extLst>
              <a:ext uri="{FF2B5EF4-FFF2-40B4-BE49-F238E27FC236}">
                <a16:creationId xmlns:a16="http://schemas.microsoft.com/office/drawing/2014/main" id="{FC660F71-ED9F-B2E2-25FF-815CC3E9D1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5469" y="1264921"/>
            <a:ext cx="1848441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DCCF2AA-F60E-0856-4C4A-020CFD540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9994733"/>
              </p:ext>
            </p:extLst>
          </p:nvPr>
        </p:nvGraphicFramePr>
        <p:xfrm>
          <a:off x="3245469" y="563881"/>
          <a:ext cx="6873892" cy="62941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Visio" r:id="rId4" imgW="6696315" imgH="6924675" progId="Visio.Drawing.15">
                  <p:embed/>
                </p:oleObj>
              </mc:Choice>
              <mc:Fallback>
                <p:oleObj name="Visio" r:id="rId4" imgW="6696315" imgH="6924675" progId="Visio.Drawing.15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45469" y="563881"/>
                        <a:ext cx="6873892" cy="629411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651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3362</TotalTime>
  <Words>884</Words>
  <Application>Microsoft Office PowerPoint</Application>
  <PresentationFormat>Widescreen</PresentationFormat>
  <Paragraphs>94</Paragraphs>
  <Slides>24</Slides>
  <Notes>2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Corbel</vt:lpstr>
      <vt:lpstr>Symbol</vt:lpstr>
      <vt:lpstr>Times New Roman</vt:lpstr>
      <vt:lpstr>Parallax</vt:lpstr>
      <vt:lpstr>Visio</vt:lpstr>
      <vt:lpstr>  FINAL YEAR PROJECT DEFENSE ON HANDWRITTEN DIGIT RECOGNIZATION  USING CONVOLUTION NEURAL NETWORK SUBMITTED TO: DEPARTMENT OF COMPUTER SCIENCE AND INFORMATION TECHNOLOGY HIMALAYA COLLEGE OF ENGINEERING</vt:lpstr>
      <vt:lpstr>INTRODUCTION</vt:lpstr>
      <vt:lpstr>PROBLEM STATEMENT</vt:lpstr>
      <vt:lpstr>OBJECTIVES</vt:lpstr>
      <vt:lpstr>Scope </vt:lpstr>
      <vt:lpstr>Limitations </vt:lpstr>
      <vt:lpstr>Report Organization  </vt:lpstr>
      <vt:lpstr>REQUIREMENTS ANALYSIS</vt:lpstr>
      <vt:lpstr>Use Case Diagram </vt:lpstr>
      <vt:lpstr>Non Functional Requirements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video</vt:lpstr>
      <vt:lpstr>THANK YOU  FOR 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THIRD YEAR MINOR PROJECT  ON E-LIBRARY MANAGEMENT SYSTEM [CT 654]</dc:title>
  <dc:creator>Shady</dc:creator>
  <cp:lastModifiedBy>Bikesh Gamal</cp:lastModifiedBy>
  <cp:revision>1096</cp:revision>
  <dcterms:created xsi:type="dcterms:W3CDTF">2021-12-16T07:20:00Z</dcterms:created>
  <dcterms:modified xsi:type="dcterms:W3CDTF">2023-04-28T14:36:51Z</dcterms:modified>
</cp:coreProperties>
</file>

<file path=docProps/thumbnail.jpeg>
</file>